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8E9"/>
    <a:srgbClr val="285E16"/>
    <a:srgbClr val="EEC2F0"/>
    <a:srgbClr val="4A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1"/>
    <p:restoredTop sz="94512"/>
  </p:normalViewPr>
  <p:slideViewPr>
    <p:cSldViewPr snapToGrid="0">
      <p:cViewPr varScale="1">
        <p:scale>
          <a:sx n="78" d="100"/>
          <a:sy n="78" d="100"/>
        </p:scale>
        <p:origin x="128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5.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7" Type="http://schemas.openxmlformats.org/officeDocument/2006/relationships/hyperlink" Target="https://www.youtube.com/watch?v=askL4GSaH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JAxICdcPVj0" TargetMode="Externa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skyseatree.com/how-fast-does-the-earth-spin/"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dirty="0"/>
              <a:t>Stars - at </a:t>
            </a:r>
            <a:r>
              <a:rPr lang="en-US" sz="3000" dirty="0">
                <a:solidFill>
                  <a:srgbClr val="FF0000"/>
                </a:solidFill>
              </a:rPr>
              <a:t>different distances </a:t>
            </a:r>
            <a:endParaRPr dirty="0"/>
          </a:p>
          <a:p>
            <a:pPr marL="738188" lvl="1" indent="-280988" algn="l" rtl="0">
              <a:lnSpc>
                <a:spcPct val="100000"/>
              </a:lnSpc>
              <a:spcBef>
                <a:spcPts val="500"/>
              </a:spcBef>
              <a:spcAft>
                <a:spcPts val="0"/>
              </a:spcAft>
              <a:buSzPts val="1540"/>
              <a:buFont typeface="Noto Sans Symbols"/>
              <a:buChar char="■"/>
            </a:pPr>
            <a:r>
              <a:rPr lang="en-US" sz="2800" dirty="0">
                <a:solidFill>
                  <a:srgbClr val="3333CC"/>
                </a:solidFill>
              </a:rPr>
              <a:t>We can’t tell distances to stars with our eyes!</a:t>
            </a:r>
            <a:endParaRPr dirty="0"/>
          </a:p>
          <a:p>
            <a:pPr marL="338138" lvl="0" indent="-338138" algn="l" rtl="0">
              <a:lnSpc>
                <a:spcPct val="100000"/>
              </a:lnSpc>
              <a:spcBef>
                <a:spcPts val="550"/>
              </a:spcBef>
              <a:spcAft>
                <a:spcPts val="0"/>
              </a:spcAft>
              <a:buSzPts val="1800"/>
              <a:buFont typeface="Noto Sans Symbols"/>
              <a:buChar char="■"/>
            </a:pPr>
            <a:r>
              <a:rPr lang="en-US" sz="3000" dirty="0"/>
              <a:t>Different cultures: many stories about groups of stars </a:t>
            </a:r>
            <a:r>
              <a:rPr lang="en-US" sz="3000" dirty="0">
                <a:sym typeface="Wingdings" pitchFamily="2" charset="2"/>
              </a:rPr>
              <a:t></a:t>
            </a:r>
            <a:r>
              <a:rPr lang="en-US" sz="3000" dirty="0"/>
              <a:t> </a:t>
            </a:r>
            <a:r>
              <a:rPr lang="en-US" sz="3000" b="1" dirty="0"/>
              <a:t>constellations</a:t>
            </a:r>
            <a:r>
              <a:rPr lang="en-US" sz="3000" dirty="0"/>
              <a:t>. </a:t>
            </a:r>
            <a:endParaRPr dirty="0"/>
          </a:p>
          <a:p>
            <a:pPr marL="738188" lvl="1" indent="-280988" algn="l" rtl="0">
              <a:lnSpc>
                <a:spcPct val="100000"/>
              </a:lnSpc>
              <a:spcBef>
                <a:spcPts val="500"/>
              </a:spcBef>
              <a:spcAft>
                <a:spcPts val="0"/>
              </a:spcAft>
              <a:buSzPts val="1540"/>
              <a:buFont typeface="Noto Sans Symbols"/>
              <a:buNone/>
            </a:pPr>
            <a:r>
              <a:rPr lang="en-US" sz="2800" dirty="0"/>
              <a:t>Sometimes resembled something (Scorpius, the Scorpion), but mostly to honor a hero/story character.</a:t>
            </a:r>
            <a:endParaRPr dirty="0"/>
          </a:p>
          <a:p>
            <a:pPr marL="338138" lvl="0" indent="-338138" algn="l" rtl="0">
              <a:lnSpc>
                <a:spcPct val="100000"/>
              </a:lnSpc>
              <a:spcBef>
                <a:spcPts val="550"/>
              </a:spcBef>
              <a:spcAft>
                <a:spcPts val="0"/>
              </a:spcAft>
              <a:buSzPts val="1800"/>
              <a:buFont typeface="Noto Sans Symbols"/>
              <a:buNone/>
            </a:pPr>
            <a:r>
              <a:rPr lang="en-US" sz="3000" i="1" dirty="0">
                <a:solidFill>
                  <a:srgbClr val="00CC99"/>
                </a:solidFill>
              </a:rPr>
              <a:t>Constellations vary from culture to culture!  </a:t>
            </a:r>
            <a:endParaRPr dirty="0"/>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F181BCA5-5FD1-FA44-BDA6-1E34917A744E}"/>
              </a:ext>
            </a:extLst>
          </p:cNvPr>
          <p:cNvSpPr txBox="1"/>
          <p:nvPr/>
        </p:nvSpPr>
        <p:spPr>
          <a:xfrm>
            <a:off x="3706588" y="4068536"/>
            <a:ext cx="1355269" cy="600164"/>
          </a:xfrm>
          <a:prstGeom prst="rect">
            <a:avLst/>
          </a:prstGeom>
          <a:solidFill>
            <a:srgbClr val="4A1651"/>
          </a:solidFill>
        </p:spPr>
        <p:txBody>
          <a:bodyPr wrap="square" rtlCol="0">
            <a:spAutoFit/>
          </a:bodyPr>
          <a:lstStyle/>
          <a:p>
            <a:r>
              <a:rPr lang="en-US" sz="1100" dirty="0"/>
              <a:t> </a:t>
            </a:r>
          </a:p>
          <a:p>
            <a:r>
              <a:rPr lang="en-US" sz="1100" dirty="0"/>
              <a:t> </a:t>
            </a:r>
          </a:p>
          <a:p>
            <a:r>
              <a:rPr lang="en-US" sz="11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3359900" y="1447800"/>
            <a:ext cx="5652807" cy="120028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7030A0"/>
                </a:solidFill>
                <a:latin typeface="Times New Roman"/>
                <a:ea typeface="Times New Roman"/>
                <a:cs typeface="Times New Roman"/>
                <a:sym typeface="Times New Roman"/>
              </a:rPr>
              <a:t>Sun’s path on sky = plane of Earth’s orbit = “Ecliptic” – runs through constellations of ZODIAC </a:t>
            </a:r>
            <a:r>
              <a:rPr lang="en-US" sz="2400" b="1" dirty="0">
                <a:solidFill>
                  <a:srgbClr val="285E16"/>
                </a:solidFill>
                <a:latin typeface="Times New Roman"/>
                <a:ea typeface="Times New Roman"/>
                <a:cs typeface="Times New Roman"/>
                <a:sym typeface="Times New Roman"/>
              </a:rPr>
              <a:t>(abbreviations in green)</a:t>
            </a:r>
            <a:endParaRPr b="1" dirty="0">
              <a:solidFill>
                <a:srgbClr val="285E16"/>
              </a:solidFill>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2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136687" y="1502480"/>
            <a:ext cx="3071425" cy="1200288"/>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Sun moves to EAST with respect to stars, about 1 </a:t>
            </a:r>
            <a:r>
              <a:rPr lang="en-US" sz="2400" dirty="0" err="1">
                <a:solidFill>
                  <a:schemeClr val="dk1"/>
                </a:solidFill>
                <a:latin typeface="Times New Roman"/>
                <a:ea typeface="Times New Roman"/>
                <a:cs typeface="Times New Roman"/>
                <a:sym typeface="Times New Roman"/>
              </a:rPr>
              <a:t>deg</a:t>
            </a:r>
            <a:r>
              <a:rPr lang="en-US" sz="2400" dirty="0">
                <a:solidFill>
                  <a:schemeClr val="dk1"/>
                </a:solidFill>
                <a:latin typeface="Times New Roman"/>
                <a:ea typeface="Times New Roman"/>
                <a:cs typeface="Times New Roman"/>
                <a:sym typeface="Times New Roman"/>
              </a:rPr>
              <a:t>/day</a:t>
            </a:r>
            <a:endParaRPr dirty="0"/>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sz="1600" dirty="0"/>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dirty="0"/>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97560"/>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dirty="0"/>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152C0C11-07EE-664E-86A1-C166481C596B}"/>
              </a:ext>
            </a:extLst>
          </p:cNvPr>
          <p:cNvSpPr txBox="1"/>
          <p:nvPr/>
        </p:nvSpPr>
        <p:spPr>
          <a:xfrm>
            <a:off x="4130057" y="2215505"/>
            <a:ext cx="933659" cy="307777"/>
          </a:xfrm>
          <a:prstGeom prst="rect">
            <a:avLst/>
          </a:prstGeom>
          <a:noFill/>
        </p:spPr>
        <p:txBody>
          <a:bodyPr wrap="square" rtlCol="0">
            <a:spAutoFit/>
          </a:bodyPr>
          <a:lstStyle/>
          <a:p>
            <a:r>
              <a:rPr lang="en-US" dirty="0">
                <a:solidFill>
                  <a:srgbClr val="FF0000"/>
                </a:solidFill>
              </a:rPr>
              <a:t>RA=0 </a:t>
            </a:r>
            <a:r>
              <a:rPr lang="en-US" dirty="0" err="1">
                <a:solidFill>
                  <a:srgbClr val="FF0000"/>
                </a:solidFill>
              </a:rPr>
              <a:t>hrs</a:t>
            </a:r>
            <a:endParaRPr lang="en-US" dirty="0">
              <a:solidFill>
                <a:srgbClr val="FF0000"/>
              </a:solidFill>
            </a:endParaRPr>
          </a:p>
        </p:txBody>
      </p:sp>
      <p:sp>
        <p:nvSpPr>
          <p:cNvPr id="3" name="Rectangle 2">
            <a:extLst>
              <a:ext uri="{FF2B5EF4-FFF2-40B4-BE49-F238E27FC236}">
                <a16:creationId xmlns:a16="http://schemas.microsoft.com/office/drawing/2014/main" id="{CA1148C9-52A8-4C43-9B5C-76CD3FB40700}"/>
              </a:ext>
            </a:extLst>
          </p:cNvPr>
          <p:cNvSpPr/>
          <p:nvPr/>
        </p:nvSpPr>
        <p:spPr>
          <a:xfrm>
            <a:off x="133823" y="3990945"/>
            <a:ext cx="936475" cy="307777"/>
          </a:xfrm>
          <a:prstGeom prst="rect">
            <a:avLst/>
          </a:prstGeom>
        </p:spPr>
        <p:txBody>
          <a:bodyPr wrap="none">
            <a:spAutoFit/>
          </a:bodyPr>
          <a:lstStyle/>
          <a:p>
            <a:r>
              <a:rPr lang="en-US" dirty="0">
                <a:solidFill>
                  <a:srgbClr val="FF0000"/>
                </a:solidFill>
              </a:rPr>
              <a:t>RA=6 </a:t>
            </a:r>
            <a:r>
              <a:rPr lang="en-US" dirty="0" err="1">
                <a:solidFill>
                  <a:srgbClr val="FF0000"/>
                </a:solidFill>
              </a:rPr>
              <a:t>hrs</a:t>
            </a:r>
            <a:endParaRPr lang="en-US" dirty="0">
              <a:solidFill>
                <a:srgbClr val="FF0000"/>
              </a:solidFill>
            </a:endParaRPr>
          </a:p>
        </p:txBody>
      </p:sp>
      <p:sp>
        <p:nvSpPr>
          <p:cNvPr id="4" name="Rectangle 3">
            <a:extLst>
              <a:ext uri="{FF2B5EF4-FFF2-40B4-BE49-F238E27FC236}">
                <a16:creationId xmlns:a16="http://schemas.microsoft.com/office/drawing/2014/main" id="{5C7D9F8E-AFF7-4C45-B998-9EF5433AFCA9}"/>
              </a:ext>
            </a:extLst>
          </p:cNvPr>
          <p:cNvSpPr/>
          <p:nvPr/>
        </p:nvSpPr>
        <p:spPr>
          <a:xfrm>
            <a:off x="3597425" y="6099943"/>
            <a:ext cx="1035861" cy="307777"/>
          </a:xfrm>
          <a:prstGeom prst="rect">
            <a:avLst/>
          </a:prstGeom>
        </p:spPr>
        <p:txBody>
          <a:bodyPr wrap="none">
            <a:spAutoFit/>
          </a:bodyPr>
          <a:lstStyle/>
          <a:p>
            <a:r>
              <a:rPr lang="en-US" dirty="0">
                <a:solidFill>
                  <a:srgbClr val="FF0000"/>
                </a:solidFill>
              </a:rPr>
              <a:t>RA=12 </a:t>
            </a:r>
            <a:r>
              <a:rPr lang="en-US" dirty="0" err="1">
                <a:solidFill>
                  <a:srgbClr val="FF0000"/>
                </a:solidFill>
              </a:rPr>
              <a:t>hrs</a:t>
            </a:r>
            <a:endParaRPr lang="en-US" dirty="0">
              <a:solidFill>
                <a:srgbClr val="FF0000"/>
              </a:solidFill>
            </a:endParaRPr>
          </a:p>
        </p:txBody>
      </p:sp>
      <p:sp>
        <p:nvSpPr>
          <p:cNvPr id="5" name="Rectangle 4">
            <a:extLst>
              <a:ext uri="{FF2B5EF4-FFF2-40B4-BE49-F238E27FC236}">
                <a16:creationId xmlns:a16="http://schemas.microsoft.com/office/drawing/2014/main" id="{887B39C1-3B0E-1A4C-AA60-7B24B5C3E190}"/>
              </a:ext>
            </a:extLst>
          </p:cNvPr>
          <p:cNvSpPr/>
          <p:nvPr/>
        </p:nvSpPr>
        <p:spPr>
          <a:xfrm>
            <a:off x="8075943" y="4076021"/>
            <a:ext cx="1035861" cy="307777"/>
          </a:xfrm>
          <a:prstGeom prst="rect">
            <a:avLst/>
          </a:prstGeom>
        </p:spPr>
        <p:txBody>
          <a:bodyPr wrap="none">
            <a:spAutoFit/>
          </a:bodyPr>
          <a:lstStyle/>
          <a:p>
            <a:r>
              <a:rPr lang="en-US" dirty="0">
                <a:solidFill>
                  <a:srgbClr val="FF0000"/>
                </a:solidFill>
              </a:rPr>
              <a:t>RA=18 </a:t>
            </a:r>
            <a:r>
              <a:rPr lang="en-US" dirty="0" err="1">
                <a:solidFill>
                  <a:srgbClr val="FF0000"/>
                </a:solidFill>
              </a:rPr>
              <a:t>hrs</a:t>
            </a:r>
            <a:endParaRPr lang="en-US" dirty="0">
              <a:solidFill>
                <a:srgbClr val="FF0000"/>
              </a:solidFill>
            </a:endParaRPr>
          </a:p>
        </p:txBody>
      </p:sp>
      <p:sp>
        <p:nvSpPr>
          <p:cNvPr id="6" name="TextBox 5">
            <a:extLst>
              <a:ext uri="{FF2B5EF4-FFF2-40B4-BE49-F238E27FC236}">
                <a16:creationId xmlns:a16="http://schemas.microsoft.com/office/drawing/2014/main" id="{E5A7FD7E-CE52-B445-866B-AB5634A3ABED}"/>
              </a:ext>
            </a:extLst>
          </p:cNvPr>
          <p:cNvSpPr txBox="1"/>
          <p:nvPr/>
        </p:nvSpPr>
        <p:spPr>
          <a:xfrm>
            <a:off x="133822" y="4842030"/>
            <a:ext cx="1557682" cy="1077218"/>
          </a:xfrm>
          <a:prstGeom prst="rect">
            <a:avLst/>
          </a:prstGeom>
          <a:solidFill>
            <a:schemeClr val="bg1">
              <a:lumMod val="50000"/>
            </a:schemeClr>
          </a:solidFill>
        </p:spPr>
        <p:txBody>
          <a:bodyPr wrap="square" rtlCol="0">
            <a:spAutoFit/>
          </a:bodyPr>
          <a:lstStyle/>
          <a:p>
            <a:r>
              <a:rPr lang="en-US" sz="1600" b="1" dirty="0">
                <a:solidFill>
                  <a:srgbClr val="FFFF00"/>
                </a:solidFill>
              </a:rPr>
              <a:t>These are the constellations of the ZODIAC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84509" y="2819400"/>
            <a:ext cx="8060580" cy="4038600"/>
          </a:xfrm>
          <a:prstGeom prst="rect">
            <a:avLst/>
          </a:prstGeom>
          <a:noFill/>
          <a:ln>
            <a:noFill/>
          </a:ln>
        </p:spPr>
      </p:pic>
      <p:sp>
        <p:nvSpPr>
          <p:cNvPr id="349" name="Google Shape;349;p16"/>
          <p:cNvSpPr txBox="1"/>
          <p:nvPr/>
        </p:nvSpPr>
        <p:spPr>
          <a:xfrm>
            <a:off x="195943" y="1540097"/>
            <a:ext cx="6629400" cy="1200329"/>
          </a:xfrm>
          <a:prstGeom prst="rect">
            <a:avLst/>
          </a:prstGeom>
          <a:solidFill>
            <a:srgbClr val="F2F2F2"/>
          </a:solid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Seven of the eight planets orbit within 2.2 </a:t>
            </a:r>
            <a:r>
              <a:rPr lang="en-US" sz="2400" b="1" dirty="0" err="1">
                <a:solidFill>
                  <a:srgbClr val="7030A0"/>
                </a:solidFill>
                <a:latin typeface="Times New Roman"/>
                <a:ea typeface="Times New Roman"/>
                <a:cs typeface="Times New Roman"/>
                <a:sym typeface="Times New Roman"/>
              </a:rPr>
              <a:t>deg</a:t>
            </a:r>
            <a:r>
              <a:rPr lang="en-US" sz="2400" b="1" dirty="0">
                <a:solidFill>
                  <a:srgbClr val="7030A0"/>
                </a:solidFill>
                <a:latin typeface="Times New Roman"/>
                <a:ea typeface="Times New Roman"/>
                <a:cs typeface="Times New Roman"/>
                <a:sym typeface="Times New Roman"/>
              </a:rPr>
              <a:t> of Earth’s orbital plane!   The </a:t>
            </a:r>
            <a:r>
              <a:rPr lang="en-US" sz="2400" b="1" dirty="0">
                <a:solidFill>
                  <a:schemeClr val="tx1"/>
                </a:solidFill>
                <a:latin typeface="Times New Roman"/>
                <a:ea typeface="Times New Roman"/>
                <a:cs typeface="Times New Roman"/>
                <a:sym typeface="Times New Roman"/>
              </a:rPr>
              <a:t>Moon’s</a:t>
            </a:r>
            <a:r>
              <a:rPr lang="en-US" sz="2400" b="1" dirty="0">
                <a:solidFill>
                  <a:srgbClr val="7030A0"/>
                </a:solidFill>
                <a:latin typeface="Times New Roman"/>
                <a:ea typeface="Times New Roman"/>
                <a:cs typeface="Times New Roman"/>
                <a:sym typeface="Times New Roman"/>
              </a:rPr>
              <a:t> orbit is inclined by 5.1 </a:t>
            </a:r>
            <a:r>
              <a:rPr lang="en-US" sz="2400" b="1" dirty="0" err="1">
                <a:solidFill>
                  <a:srgbClr val="7030A0"/>
                </a:solidFill>
                <a:latin typeface="Times New Roman"/>
                <a:ea typeface="Times New Roman"/>
                <a:cs typeface="Times New Roman"/>
                <a:sym typeface="Times New Roman"/>
              </a:rPr>
              <a:t>deg</a:t>
            </a:r>
            <a:r>
              <a:rPr lang="en-US" sz="2400" b="1" dirty="0">
                <a:solidFill>
                  <a:srgbClr val="7030A0"/>
                </a:solidFill>
                <a:latin typeface="Times New Roman"/>
                <a:ea typeface="Times New Roman"/>
                <a:cs typeface="Times New Roman"/>
                <a:sym typeface="Times New Roman"/>
              </a:rPr>
              <a:t> from Earth’s orbital plane.</a:t>
            </a:r>
            <a:endParaRPr dirty="0"/>
          </a:p>
        </p:txBody>
      </p:sp>
      <p:sp>
        <p:nvSpPr>
          <p:cNvPr id="350" name="Google Shape;350;p16"/>
          <p:cNvSpPr txBox="1"/>
          <p:nvPr/>
        </p:nvSpPr>
        <p:spPr>
          <a:xfrm>
            <a:off x="7010400" y="1496876"/>
            <a:ext cx="1942696" cy="1932124"/>
          </a:xfrm>
          <a:prstGeom prst="rect">
            <a:avLst/>
          </a:prstGeom>
          <a:solidFill>
            <a:srgbClr val="FFFF00"/>
          </a:solid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2060"/>
                </a:solidFill>
                <a:latin typeface="Times New Roman"/>
                <a:ea typeface="Times New Roman"/>
                <a:cs typeface="Times New Roman"/>
                <a:sym typeface="Times New Roman"/>
              </a:rPr>
              <a:t>The Moon does NOT orbit over Earth’s equator!</a:t>
            </a:r>
            <a:endParaRPr dirty="0"/>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5.1</a:t>
            </a:r>
            <a:r>
              <a:rPr lang="en-US" sz="2400" b="1" baseline="30000">
                <a:solidFill>
                  <a:srgbClr val="002060"/>
                </a:solidFill>
                <a:latin typeface="Times New Roman"/>
                <a:ea typeface="Times New Roman"/>
                <a:cs typeface="Times New Roman"/>
                <a:sym typeface="Times New Roman"/>
              </a:rPr>
              <a:t>∘</a:t>
            </a:r>
            <a:endParaRPr sz="2400" dirty="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B798D74A-DD6D-954B-A1E5-A2B617974A0B}"/>
              </a:ext>
            </a:extLst>
          </p:cNvPr>
          <p:cNvSpPr txBox="1"/>
          <p:nvPr/>
        </p:nvSpPr>
        <p:spPr>
          <a:xfrm>
            <a:off x="7010400" y="4751524"/>
            <a:ext cx="1741714" cy="2031325"/>
          </a:xfrm>
          <a:prstGeom prst="rect">
            <a:avLst/>
          </a:prstGeom>
          <a:solidFill>
            <a:srgbClr val="EAF8E9"/>
          </a:solidFill>
          <a:ln>
            <a:solidFill>
              <a:schemeClr val="tx1"/>
            </a:solidFill>
          </a:ln>
        </p:spPr>
        <p:txBody>
          <a:bodyPr wrap="square" rtlCol="0">
            <a:spAutoFit/>
          </a:bodyPr>
          <a:lstStyle/>
          <a:p>
            <a:r>
              <a:rPr lang="en-US" sz="1800" b="1" dirty="0"/>
              <a:t>The Sun, Moon and planets all go through the constellations of the ZODIAC.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33309803-4266-574D-8B95-0289AA1165E6}"/>
              </a:ext>
            </a:extLst>
          </p:cNvPr>
          <p:cNvSpPr txBox="1"/>
          <p:nvPr/>
        </p:nvSpPr>
        <p:spPr>
          <a:xfrm>
            <a:off x="1551214" y="5434995"/>
            <a:ext cx="1382486" cy="523220"/>
          </a:xfrm>
          <a:prstGeom prst="rect">
            <a:avLst/>
          </a:prstGeom>
          <a:solidFill>
            <a:srgbClr val="FFC000"/>
          </a:solidFill>
        </p:spPr>
        <p:txBody>
          <a:bodyPr wrap="square" rtlCol="0">
            <a:spAutoFit/>
          </a:bodyPr>
          <a:lstStyle/>
          <a:p>
            <a:r>
              <a:rPr lang="en-US" i="1" dirty="0"/>
              <a:t>Moon crosses ecliptic, S to N</a:t>
            </a:r>
          </a:p>
        </p:txBody>
      </p:sp>
      <p:sp>
        <p:nvSpPr>
          <p:cNvPr id="3" name="Rectangle 2">
            <a:extLst>
              <a:ext uri="{FF2B5EF4-FFF2-40B4-BE49-F238E27FC236}">
                <a16:creationId xmlns:a16="http://schemas.microsoft.com/office/drawing/2014/main" id="{08160807-0C90-BE48-B67E-A95743C74593}"/>
              </a:ext>
            </a:extLst>
          </p:cNvPr>
          <p:cNvSpPr/>
          <p:nvPr/>
        </p:nvSpPr>
        <p:spPr>
          <a:xfrm>
            <a:off x="1480752" y="2504420"/>
            <a:ext cx="1523409" cy="523220"/>
          </a:xfrm>
          <a:prstGeom prst="rect">
            <a:avLst/>
          </a:prstGeom>
          <a:solidFill>
            <a:srgbClr val="FFC000"/>
          </a:solidFill>
        </p:spPr>
        <p:txBody>
          <a:bodyPr wrap="square">
            <a:spAutoFit/>
          </a:bodyPr>
          <a:lstStyle/>
          <a:p>
            <a:r>
              <a:rPr lang="en-US" dirty="0"/>
              <a:t>Moon crosses ecliptic, N to 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5999" y="1078410"/>
            <a:ext cx="2916707" cy="1569620"/>
          </a:xfrm>
          <a:prstGeom prst="rect">
            <a:avLst/>
          </a:prstGeom>
          <a:solidFill>
            <a:srgbClr val="EAF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tx1"/>
                </a:solidFill>
                <a:latin typeface="Times New Roman"/>
                <a:ea typeface="Times New Roman"/>
                <a:cs typeface="Times New Roman"/>
                <a:sym typeface="Times New Roman"/>
              </a:rPr>
              <a:t>Sun’s path on sky = plane of Earth’s orbit = “Ecliptic” – goes through </a:t>
            </a:r>
            <a:r>
              <a:rPr lang="en-US" sz="2400" b="1" dirty="0">
                <a:solidFill>
                  <a:schemeClr val="tx1"/>
                </a:solidFill>
                <a:latin typeface="Times New Roman"/>
                <a:ea typeface="Times New Roman"/>
                <a:cs typeface="Times New Roman"/>
                <a:sym typeface="Times New Roman"/>
              </a:rPr>
              <a:t>ZODIAC </a:t>
            </a:r>
            <a:endParaRPr b="1" dirty="0">
              <a:solidFill>
                <a:schemeClr val="tx1"/>
              </a:solidFill>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Times New Roman"/>
                <a:ea typeface="Times New Roman"/>
                <a:cs typeface="Times New Roman"/>
                <a:sym typeface="Times New Roman"/>
              </a:rPr>
              <a:t>Rules of “thumb”:</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Fist at arm’s length subtends an angle of about 10 degrees</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Thumbnail at arm’s length = an angle of 1 degree</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dirty="0"/>
          </a:p>
        </p:txBody>
      </p:sp>
      <p:sp>
        <p:nvSpPr>
          <p:cNvPr id="391" name="Google Shape;391;p19"/>
          <p:cNvSpPr txBox="1">
            <a:spLocks noGrp="1"/>
          </p:cNvSpPr>
          <p:nvPr>
            <p:ph type="body" idx="1"/>
          </p:nvPr>
        </p:nvSpPr>
        <p:spPr>
          <a:xfrm>
            <a:off x="0" y="1081838"/>
            <a:ext cx="4739500" cy="3109162"/>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DISTANCES in space are HARD to measure.  Astronomers usually can only measure ANGLES.</a:t>
            </a:r>
            <a:endParaRPr dirty="0"/>
          </a:p>
          <a:p>
            <a:pPr marL="338138" lvl="0" indent="-338138" algn="l" rtl="0">
              <a:lnSpc>
                <a:spcPct val="138000"/>
              </a:lnSpc>
              <a:spcBef>
                <a:spcPts val="550"/>
              </a:spcBef>
              <a:spcAft>
                <a:spcPts val="0"/>
              </a:spcAft>
              <a:buSzPts val="1320"/>
              <a:buChar char="■"/>
            </a:pPr>
            <a:r>
              <a:rPr lang="en-US" dirty="0"/>
              <a:t>Angles:  360 </a:t>
            </a:r>
            <a:r>
              <a:rPr lang="en-US" dirty="0" err="1"/>
              <a:t>deg</a:t>
            </a:r>
            <a:r>
              <a:rPr lang="en-US" dirty="0"/>
              <a:t>/circle; 60 arcminutes per degree (and 60 arcseconds per arcmin)</a:t>
            </a:r>
            <a:endParaRPr dirty="0"/>
          </a:p>
          <a:p>
            <a:pPr marL="338138" lvl="0" indent="-254318" algn="l" rtl="0">
              <a:lnSpc>
                <a:spcPct val="138000"/>
              </a:lnSpc>
              <a:spcBef>
                <a:spcPts val="550"/>
              </a:spcBef>
              <a:spcAft>
                <a:spcPts val="0"/>
              </a:spcAft>
              <a:buSzPts val="1320"/>
              <a:buNone/>
            </a:pPr>
            <a:endParaRPr dirty="0"/>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241300" y="5029201"/>
            <a:ext cx="8597900" cy="1659045"/>
          </a:xfrm>
          <a:prstGeom prst="rect">
            <a:avLst/>
          </a:prstGeom>
          <a:solidFill>
            <a:srgbClr val="EAF8E9"/>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Angular size: proportional to SIZE/DISTANCE</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Moon is 400x smaller than Sun, but also is 400x closer, so they both appear about 30 arcmin across</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So if Moon moves 2x farther away, would appear 15 arcmin across</a:t>
            </a:r>
            <a:endParaRPr dirty="0"/>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dirty="0">
                <a:solidFill>
                  <a:srgbClr val="FF0000"/>
                </a:solidFill>
              </a:rPr>
              <a:t>direction to star/planet EASY</a:t>
            </a:r>
            <a:r>
              <a:rPr lang="en-US" sz="3000" dirty="0"/>
              <a:t>, </a:t>
            </a:r>
            <a:r>
              <a:rPr lang="en-US" sz="3000" dirty="0">
                <a:solidFill>
                  <a:srgbClr val="3333CC"/>
                </a:solidFill>
              </a:rPr>
              <a:t>distance is </a:t>
            </a:r>
            <a:r>
              <a:rPr lang="en-US" sz="3000" b="1" u="sng" dirty="0">
                <a:solidFill>
                  <a:srgbClr val="3333CC"/>
                </a:solidFill>
              </a:rPr>
              <a:t>HARD </a:t>
            </a:r>
            <a:endParaRPr dirty="0"/>
          </a:p>
          <a:p>
            <a:pPr marL="338138" lvl="0" indent="-338138" algn="l" rtl="0">
              <a:lnSpc>
                <a:spcPct val="100000"/>
              </a:lnSpc>
              <a:spcBef>
                <a:spcPts val="550"/>
              </a:spcBef>
              <a:spcAft>
                <a:spcPts val="0"/>
              </a:spcAft>
              <a:buSzPts val="1800"/>
              <a:buChar char="■"/>
            </a:pPr>
            <a:r>
              <a:rPr lang="en-US" sz="3000" dirty="0"/>
              <a:t>DIRECT METHODS:</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1) Travel</a:t>
            </a:r>
            <a:r>
              <a:rPr lang="en-US" sz="2800" dirty="0"/>
              <a:t> to astronomical objects </a:t>
            </a:r>
            <a:r>
              <a:rPr lang="en-US" sz="2800" i="1" u="sng" dirty="0"/>
              <a:t>limited to  Solar System</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2) RADAR </a:t>
            </a:r>
            <a:r>
              <a:rPr lang="en-US" sz="2800" dirty="0"/>
              <a:t>bounced off Moon, most of other planets, and the Sun, </a:t>
            </a:r>
            <a:r>
              <a:rPr lang="en-US" sz="2800" i="1" dirty="0">
                <a:solidFill>
                  <a:srgbClr val="3333CC"/>
                </a:solidFill>
              </a:rPr>
              <a:t>measure distances by travel time</a:t>
            </a:r>
            <a:r>
              <a:rPr lang="en-US" sz="2800" dirty="0">
                <a:solidFill>
                  <a:srgbClr val="3333CC"/>
                </a:solidFill>
              </a:rPr>
              <a:t> </a:t>
            </a:r>
            <a:endParaRPr dirty="0"/>
          </a:p>
          <a:p>
            <a:pPr marL="1143000" lvl="2" indent="-228600" algn="l" rtl="0">
              <a:lnSpc>
                <a:spcPct val="100000"/>
              </a:lnSpc>
              <a:spcBef>
                <a:spcPts val="600"/>
              </a:spcBef>
              <a:spcAft>
                <a:spcPts val="0"/>
              </a:spcAft>
              <a:buSzPts val="1200"/>
              <a:buChar char="■"/>
            </a:pPr>
            <a:r>
              <a:rPr lang="en-US" dirty="0">
                <a:solidFill>
                  <a:srgbClr val="285E16"/>
                </a:solidFill>
              </a:rPr>
              <a:t>Speed x time = distance (v t = d)</a:t>
            </a:r>
            <a:endParaRPr dirty="0">
              <a:solidFill>
                <a:srgbClr val="285E16"/>
              </a:solidFill>
            </a:endParaRPr>
          </a:p>
          <a:p>
            <a:pPr marL="1143000" lvl="2" indent="-228600" algn="l" rtl="0">
              <a:lnSpc>
                <a:spcPct val="100000"/>
              </a:lnSpc>
              <a:spcBef>
                <a:spcPts val="600"/>
              </a:spcBef>
              <a:spcAft>
                <a:spcPts val="0"/>
              </a:spcAft>
              <a:buSzPts val="1200"/>
              <a:buChar char="■"/>
            </a:pPr>
            <a:r>
              <a:rPr lang="en-US" dirty="0">
                <a:solidFill>
                  <a:srgbClr val="285E16"/>
                </a:solidFill>
              </a:rPr>
              <a:t>Good out to Saturn</a:t>
            </a:r>
            <a:endParaRPr dirty="0">
              <a:solidFill>
                <a:srgbClr val="285E16"/>
              </a:solidFill>
            </a:endParaRPr>
          </a:p>
          <a:p>
            <a:pPr marL="738188" lvl="1" indent="-280988" algn="l" rtl="0">
              <a:lnSpc>
                <a:spcPct val="100000"/>
              </a:lnSpc>
              <a:spcBef>
                <a:spcPts val="500"/>
              </a:spcBef>
              <a:spcAft>
                <a:spcPts val="0"/>
              </a:spcAft>
              <a:buSzPts val="1540"/>
              <a:buChar char="■"/>
            </a:pPr>
            <a:r>
              <a:rPr lang="en-US" sz="2800" dirty="0">
                <a:solidFill>
                  <a:srgbClr val="FF0000"/>
                </a:solidFill>
              </a:rPr>
              <a:t>3) TRIANGULATION (“Parallax”)</a:t>
            </a:r>
            <a:endParaRPr dirty="0"/>
          </a:p>
          <a:p>
            <a:pPr marL="738188" lvl="1" indent="-183197" algn="l" rtl="0">
              <a:lnSpc>
                <a:spcPct val="100000"/>
              </a:lnSpc>
              <a:spcBef>
                <a:spcPts val="500"/>
              </a:spcBef>
              <a:spcAft>
                <a:spcPts val="0"/>
              </a:spcAft>
              <a:buSzPts val="1540"/>
              <a:buNone/>
            </a:pPr>
            <a:endParaRPr sz="2800" i="1" u="sng" dirty="0"/>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30642" y="1293813"/>
            <a:ext cx="3329258"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Triangulation (=”Parallax”): used by Captain James Cook and others, 1760s</a:t>
            </a:r>
            <a:endParaRPr dirty="0"/>
          </a:p>
          <a:p>
            <a:pPr marL="738188" lvl="1" indent="-280988" algn="l" rtl="0">
              <a:lnSpc>
                <a:spcPct val="138000"/>
              </a:lnSpc>
              <a:spcBef>
                <a:spcPts val="500"/>
              </a:spcBef>
              <a:spcAft>
                <a:spcPts val="0"/>
              </a:spcAft>
              <a:buSzPts val="1100"/>
              <a:buChar char="■"/>
            </a:pPr>
            <a:r>
              <a:rPr lang="en-US" dirty="0"/>
              <a:t>Calculated distance </a:t>
            </a:r>
            <a:r>
              <a:rPr lang="en-US" b="1" dirty="0"/>
              <a:t>from Earth to Sun</a:t>
            </a:r>
            <a:r>
              <a:rPr lang="en-US" dirty="0"/>
              <a:t>, using Venus transit (“eclipse”)</a:t>
            </a:r>
            <a:endParaRPr dirty="0"/>
          </a:p>
          <a:p>
            <a:pPr marL="738188" lvl="1" indent="-280988" algn="l" rtl="0">
              <a:lnSpc>
                <a:spcPct val="138000"/>
              </a:lnSpc>
              <a:spcBef>
                <a:spcPts val="500"/>
              </a:spcBef>
              <a:spcAft>
                <a:spcPts val="0"/>
              </a:spcAft>
              <a:buSzPts val="1100"/>
              <a:buChar char="■"/>
            </a:pPr>
            <a:r>
              <a:rPr lang="en-US" dirty="0"/>
              <a:t>Needed an accurate clock!</a:t>
            </a:r>
            <a:endParaRPr dirty="0"/>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t>Moon: 1 sec</a:t>
            </a:r>
            <a:endParaRPr dirty="0"/>
          </a:p>
          <a:p>
            <a:pPr marL="338138" lvl="0" indent="-261938" algn="l" rtl="0">
              <a:lnSpc>
                <a:spcPct val="142000"/>
              </a:lnSpc>
              <a:spcBef>
                <a:spcPts val="550"/>
              </a:spcBef>
              <a:spcAft>
                <a:spcPts val="0"/>
              </a:spcAft>
              <a:buSzPts val="1200"/>
              <a:buNone/>
            </a:pPr>
            <a:endParaRPr sz="2000" dirty="0"/>
          </a:p>
          <a:p>
            <a:pPr marL="338138" lvl="0" indent="-338138" algn="l" rtl="0">
              <a:lnSpc>
                <a:spcPct val="142000"/>
              </a:lnSpc>
              <a:spcBef>
                <a:spcPts val="550"/>
              </a:spcBef>
              <a:spcAft>
                <a:spcPts val="0"/>
              </a:spcAft>
              <a:buSzPts val="1200"/>
              <a:buChar char="■"/>
            </a:pPr>
            <a:r>
              <a:rPr lang="en-US" sz="2000" dirty="0"/>
              <a:t>Sun: 8 minutes</a:t>
            </a:r>
            <a:endParaRPr dirty="0"/>
          </a:p>
          <a:p>
            <a:pPr marL="338138" lvl="0" indent="-338138" algn="l" rtl="0">
              <a:lnSpc>
                <a:spcPct val="142000"/>
              </a:lnSpc>
              <a:spcBef>
                <a:spcPts val="550"/>
              </a:spcBef>
              <a:spcAft>
                <a:spcPts val="0"/>
              </a:spcAft>
              <a:buSzPts val="1200"/>
              <a:buChar char="■"/>
            </a:pPr>
            <a:r>
              <a:rPr lang="en-US" sz="2000" dirty="0"/>
              <a:t>Neptune: 4 hours</a:t>
            </a:r>
            <a:endParaRPr dirty="0"/>
          </a:p>
          <a:p>
            <a:pPr marL="338138" lvl="0" indent="-338138" algn="l" rtl="0">
              <a:lnSpc>
                <a:spcPct val="142000"/>
              </a:lnSpc>
              <a:spcBef>
                <a:spcPts val="550"/>
              </a:spcBef>
              <a:spcAft>
                <a:spcPts val="0"/>
              </a:spcAft>
              <a:buSzPts val="1200"/>
              <a:buChar char="■"/>
            </a:pPr>
            <a:r>
              <a:rPr lang="en-US" sz="2000" dirty="0"/>
              <a:t>Alpha Centauri (nearest star): 4 </a:t>
            </a:r>
            <a:r>
              <a:rPr lang="en-US" sz="2000" dirty="0" err="1"/>
              <a:t>yrs</a:t>
            </a:r>
            <a:endParaRPr sz="2000" dirty="0"/>
          </a:p>
          <a:p>
            <a:pPr marL="338138" lvl="0" indent="-338138" algn="l" rtl="0">
              <a:lnSpc>
                <a:spcPct val="142000"/>
              </a:lnSpc>
              <a:spcBef>
                <a:spcPts val="550"/>
              </a:spcBef>
              <a:spcAft>
                <a:spcPts val="0"/>
              </a:spcAft>
              <a:buSzPts val="1200"/>
              <a:buChar char="■"/>
            </a:pPr>
            <a:r>
              <a:rPr lang="en-US" sz="2000" dirty="0"/>
              <a:t>Milky Way center: 30000 </a:t>
            </a:r>
            <a:r>
              <a:rPr lang="en-US" sz="2000" dirty="0" err="1"/>
              <a:t>yrs</a:t>
            </a:r>
            <a:endParaRPr sz="2000" dirty="0"/>
          </a:p>
          <a:p>
            <a:pPr marL="338138" lvl="0" indent="-261938" algn="l" rtl="0">
              <a:lnSpc>
                <a:spcPct val="142000"/>
              </a:lnSpc>
              <a:spcBef>
                <a:spcPts val="550"/>
              </a:spcBef>
              <a:spcAft>
                <a:spcPts val="0"/>
              </a:spcAft>
              <a:buSzPts val="1200"/>
              <a:buNone/>
            </a:pPr>
            <a:endParaRPr sz="2000" dirty="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4283529" y="1259616"/>
            <a:ext cx="486047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Light travels at 186000 miles/sec = 300,000 km/sec </a:t>
            </a: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 7 times around Earth in 1 sec!</a:t>
            </a:r>
            <a:endParaRPr dirty="0"/>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solidFill>
                  <a:srgbClr val="FF0000"/>
                </a:solidFill>
              </a:rPr>
              <a:t>Relative units</a:t>
            </a:r>
            <a:r>
              <a:rPr lang="en-US" sz="2000" dirty="0"/>
              <a:t>: 1 Astronomical Unit (AU) = mean distance  Earth-Sun, 1.5 x 10</a:t>
            </a:r>
            <a:r>
              <a:rPr lang="en-US" sz="2000" b="1" baseline="30000" dirty="0"/>
              <a:t>8</a:t>
            </a:r>
            <a:r>
              <a:rPr lang="en-US" sz="2000" dirty="0"/>
              <a:t> km</a:t>
            </a:r>
            <a:endParaRPr dirty="0"/>
          </a:p>
          <a:p>
            <a:pPr marL="338138" lvl="0" indent="-338138" algn="l" rtl="0">
              <a:lnSpc>
                <a:spcPct val="142000"/>
              </a:lnSpc>
              <a:spcBef>
                <a:spcPts val="550"/>
              </a:spcBef>
              <a:spcAft>
                <a:spcPts val="0"/>
              </a:spcAft>
              <a:buSzPts val="1200"/>
              <a:buChar char="■"/>
            </a:pPr>
            <a:r>
              <a:rPr lang="en-US" sz="2000" dirty="0">
                <a:solidFill>
                  <a:srgbClr val="00CC99"/>
                </a:solidFill>
              </a:rPr>
              <a:t>Mean distances:</a:t>
            </a:r>
            <a:r>
              <a:rPr lang="en-US" sz="2000" dirty="0"/>
              <a:t> Mercury 0.4AU, </a:t>
            </a:r>
            <a:r>
              <a:rPr lang="en-US" sz="2000" dirty="0">
                <a:solidFill>
                  <a:srgbClr val="006600"/>
                </a:solidFill>
              </a:rPr>
              <a:t>Jupiter 5.2AU</a:t>
            </a:r>
            <a:r>
              <a:rPr lang="en-US" sz="2000" dirty="0"/>
              <a:t>, Pluto 39AU, </a:t>
            </a:r>
            <a:r>
              <a:rPr lang="en-US" sz="2000" dirty="0">
                <a:solidFill>
                  <a:srgbClr val="800080"/>
                </a:solidFill>
              </a:rPr>
              <a:t>nearest </a:t>
            </a:r>
            <a:r>
              <a:rPr lang="en-US" sz="2000">
                <a:solidFill>
                  <a:srgbClr val="800080"/>
                </a:solidFill>
              </a:rPr>
              <a:t>star 2.7x10</a:t>
            </a:r>
            <a:r>
              <a:rPr lang="en-US" sz="2000" b="1" baseline="30000">
                <a:solidFill>
                  <a:srgbClr val="800080"/>
                </a:solidFill>
              </a:rPr>
              <a:t>5</a:t>
            </a:r>
            <a:r>
              <a:rPr lang="en-US" sz="2000">
                <a:solidFill>
                  <a:srgbClr val="800080"/>
                </a:solidFill>
              </a:rPr>
              <a:t> </a:t>
            </a:r>
            <a:r>
              <a:rPr lang="en-US" sz="2000" dirty="0">
                <a:solidFill>
                  <a:srgbClr val="800080"/>
                </a:solidFill>
              </a:rPr>
              <a:t>AU</a:t>
            </a:r>
            <a:endParaRPr dirty="0"/>
          </a:p>
          <a:p>
            <a:pPr marL="338138" lvl="0" indent="-338138" algn="l" rtl="0">
              <a:lnSpc>
                <a:spcPct val="142000"/>
              </a:lnSpc>
              <a:spcBef>
                <a:spcPts val="550"/>
              </a:spcBef>
              <a:spcAft>
                <a:spcPts val="0"/>
              </a:spcAft>
              <a:buSzPts val="1200"/>
              <a:buChar char="■"/>
            </a:pPr>
            <a:r>
              <a:rPr lang="en-US" sz="2000" i="1" u="sng" dirty="0">
                <a:solidFill>
                  <a:srgbClr val="006600"/>
                </a:solidFill>
              </a:rPr>
              <a:t>If Earth shrunk to baseball size</a:t>
            </a:r>
            <a:r>
              <a:rPr lang="en-US" sz="2000" dirty="0"/>
              <a:t>  (4”=10cm=0.1m diameter), </a:t>
            </a:r>
            <a:r>
              <a:rPr lang="en-US" sz="2000" b="1" i="1" dirty="0"/>
              <a:t>then what’s an AU in our “model” solar system</a:t>
            </a:r>
            <a:r>
              <a:rPr lang="en-US" sz="2000" dirty="0"/>
              <a:t>?:  </a:t>
            </a:r>
            <a:endParaRPr dirty="0"/>
          </a:p>
          <a:p>
            <a:pPr marL="738188" lvl="1" indent="-280988" algn="l" rtl="0">
              <a:lnSpc>
                <a:spcPct val="142000"/>
              </a:lnSpc>
              <a:spcBef>
                <a:spcPts val="500"/>
              </a:spcBef>
              <a:spcAft>
                <a:spcPts val="0"/>
              </a:spcAft>
              <a:buSzPts val="990"/>
              <a:buChar char="■"/>
            </a:pPr>
            <a:r>
              <a:rPr lang="en-US" sz="1800" dirty="0">
                <a:sym typeface="Wingdings" pitchFamily="2" charset="2"/>
              </a:rPr>
              <a:t></a:t>
            </a:r>
            <a:r>
              <a:rPr lang="en-US" sz="1800" dirty="0"/>
              <a:t> 1AU= 1.2km  (about ¾ of a mile)</a:t>
            </a:r>
            <a:endParaRPr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Times New Roman"/>
                <a:ea typeface="Times New Roman"/>
                <a:cs typeface="Times New Roman"/>
                <a:sym typeface="Times New Roman"/>
              </a:rPr>
              <a:t>Scale down by factor of 130 million</a:t>
            </a:r>
            <a:endParaRPr b="1" dirty="0"/>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dirty="0">
                <a:solidFill>
                  <a:srgbClr val="3333CC"/>
                </a:solidFill>
              </a:rPr>
              <a:t>In model system</a:t>
            </a:r>
            <a:r>
              <a:rPr lang="en-US" sz="1800" dirty="0">
                <a:solidFill>
                  <a:srgbClr val="3333CC"/>
                </a:solidFill>
              </a:rPr>
              <a:t>, “Sun” diameter is 100x </a:t>
            </a:r>
            <a:r>
              <a:rPr lang="en-US" sz="1800" dirty="0"/>
              <a:t>D</a:t>
            </a:r>
            <a:r>
              <a:rPr lang="en-US" sz="1800" b="1" baseline="-25000" dirty="0"/>
              <a:t>E </a:t>
            </a:r>
            <a:r>
              <a:rPr lang="en-US" sz="1800" dirty="0"/>
              <a:t> or 10m (3 stories high)!</a:t>
            </a:r>
            <a:endParaRPr dirty="0"/>
          </a:p>
          <a:p>
            <a:pPr marL="738188" lvl="1" indent="-280988" algn="l" rtl="0">
              <a:lnSpc>
                <a:spcPct val="142000"/>
              </a:lnSpc>
              <a:spcBef>
                <a:spcPts val="500"/>
              </a:spcBef>
              <a:spcAft>
                <a:spcPts val="0"/>
              </a:spcAft>
              <a:buSzPts val="880"/>
              <a:buChar char="■"/>
            </a:pPr>
            <a:r>
              <a:rPr lang="en-US" sz="1600" b="1" dirty="0">
                <a:solidFill>
                  <a:srgbClr val="3333CC"/>
                </a:solidFill>
              </a:rPr>
              <a:t>Mercury: (0.4AU)(1.2km/AU)~0.48km from "Sun“ (5 football fields) </a:t>
            </a:r>
            <a:endParaRPr dirty="0"/>
          </a:p>
          <a:p>
            <a:pPr marL="738188" lvl="1" indent="-280988" algn="l" rtl="0">
              <a:lnSpc>
                <a:spcPct val="142000"/>
              </a:lnSpc>
              <a:spcBef>
                <a:spcPts val="500"/>
              </a:spcBef>
              <a:spcAft>
                <a:spcPts val="0"/>
              </a:spcAft>
              <a:buSzPts val="880"/>
              <a:buChar char="■"/>
            </a:pPr>
            <a:r>
              <a:rPr lang="en-US" sz="1600" b="1" dirty="0"/>
              <a:t>Jupiter: (5.2AU)(1.2km/AU)=6.2km (4 mi.) from "Sun" – to center of Louisville</a:t>
            </a:r>
            <a:endParaRPr dirty="0"/>
          </a:p>
          <a:p>
            <a:pPr marL="738188" lvl="1" indent="-280988" algn="l" rtl="0">
              <a:lnSpc>
                <a:spcPct val="142000"/>
              </a:lnSpc>
              <a:spcBef>
                <a:spcPts val="500"/>
              </a:spcBef>
              <a:spcAft>
                <a:spcPts val="0"/>
              </a:spcAft>
              <a:buSzPts val="880"/>
              <a:buChar char="■"/>
            </a:pPr>
            <a:r>
              <a:rPr lang="en-US" sz="1600" b="1" dirty="0">
                <a:solidFill>
                  <a:srgbClr val="FF0000"/>
                </a:solidFill>
              </a:rPr>
              <a:t>Pluto: (39AU)(1.2km/AU)=47km (29 mi.) from "Sun" – to Shelbyville</a:t>
            </a:r>
            <a:endParaRPr dirty="0"/>
          </a:p>
          <a:p>
            <a:pPr marL="738188" lvl="1" indent="-280988" algn="l" rtl="0">
              <a:lnSpc>
                <a:spcPct val="142000"/>
              </a:lnSpc>
              <a:spcBef>
                <a:spcPts val="500"/>
              </a:spcBef>
              <a:spcAft>
                <a:spcPts val="0"/>
              </a:spcAft>
              <a:buSzPts val="880"/>
              <a:buChar char="■"/>
            </a:pPr>
            <a:r>
              <a:rPr lang="en-US" sz="1600" b="1" dirty="0"/>
              <a:t>Nearest star (Alpha Cen): (2.7x10</a:t>
            </a:r>
            <a:r>
              <a:rPr lang="en-US" sz="1600" b="1" baseline="30000" dirty="0"/>
              <a:t>5</a:t>
            </a:r>
            <a:r>
              <a:rPr lang="en-US" sz="1600" b="1" dirty="0"/>
              <a:t>AU)(1.2km/AU)= 330,000 km from "Sun"   or </a:t>
            </a:r>
            <a:r>
              <a:rPr lang="en-US" sz="1600" b="1" i="1" u="sng" dirty="0"/>
              <a:t>25 Earth diameters or 3/4 of distance to Moon</a:t>
            </a:r>
            <a:endParaRPr dirty="0"/>
          </a:p>
          <a:p>
            <a:pPr marL="338138" lvl="0" indent="-338138" algn="l" rtl="0">
              <a:lnSpc>
                <a:spcPct val="142000"/>
              </a:lnSpc>
              <a:spcBef>
                <a:spcPts val="550"/>
              </a:spcBef>
              <a:spcAft>
                <a:spcPts val="0"/>
              </a:spcAft>
              <a:buSzPts val="1080"/>
              <a:buFont typeface="Noto Sans Symbols"/>
              <a:buNone/>
            </a:pPr>
            <a:endParaRPr sz="1800" b="1" i="1"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FC000"/>
                </a:solidFill>
                <a:latin typeface="Times New Roman"/>
                <a:ea typeface="Times New Roman"/>
                <a:cs typeface="Times New Roman"/>
                <a:sym typeface="Times New Roman"/>
              </a:rPr>
              <a:t>If Sun were a basketball (24cm in diameter), Earth would be a pencil point (</a:t>
            </a:r>
            <a:r>
              <a:rPr lang="en-US" sz="2400">
                <a:solidFill>
                  <a:srgbClr val="FFC000"/>
                </a:solidFill>
                <a:latin typeface="Times New Roman"/>
                <a:ea typeface="Times New Roman"/>
                <a:cs typeface="Times New Roman"/>
                <a:sym typeface="Times New Roman"/>
              </a:rPr>
              <a:t>2mm diameter),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163286" y="1293813"/>
            <a:ext cx="9127671" cy="5335587"/>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sz="2400" b="1" dirty="0"/>
              <a:t>Eclipse coming:  total (Apr 8, 2024)</a:t>
            </a:r>
            <a:endParaRPr sz="2400" b="1" dirty="0"/>
          </a:p>
          <a:p>
            <a:pPr marL="795338" lvl="1" indent="-338138">
              <a:lnSpc>
                <a:spcPct val="100000"/>
              </a:lnSpc>
              <a:spcBef>
                <a:spcPts val="550"/>
              </a:spcBef>
              <a:buSzPts val="1320"/>
            </a:pPr>
            <a:r>
              <a:rPr lang="en-US" sz="2400" b="1" dirty="0">
                <a:solidFill>
                  <a:srgbClr val="0070C0"/>
                </a:solidFill>
              </a:rPr>
              <a:t>Earth both ROTATES on axis and REVOLVES around Sun</a:t>
            </a:r>
          </a:p>
          <a:p>
            <a:pPr marL="795338" lvl="1" indent="-338138">
              <a:lnSpc>
                <a:spcPct val="100000"/>
              </a:lnSpc>
              <a:spcBef>
                <a:spcPts val="550"/>
              </a:spcBef>
              <a:buSzPts val="1320"/>
            </a:pPr>
            <a:r>
              <a:rPr lang="en-US" sz="2400" b="1" dirty="0"/>
              <a:t>causes apparent motions of stars over a night and a year</a:t>
            </a:r>
          </a:p>
          <a:p>
            <a:pPr marL="795338" lvl="1" indent="-338138">
              <a:lnSpc>
                <a:spcPct val="100000"/>
              </a:lnSpc>
              <a:spcBef>
                <a:spcPts val="550"/>
              </a:spcBef>
              <a:buSzPts val="1320"/>
            </a:pPr>
            <a:endParaRPr sz="2400" b="1" dirty="0"/>
          </a:p>
          <a:p>
            <a:pPr marL="338138" lvl="0" indent="-338138" algn="l" rtl="0">
              <a:lnSpc>
                <a:spcPct val="100000"/>
              </a:lnSpc>
              <a:spcBef>
                <a:spcPts val="550"/>
              </a:spcBef>
              <a:spcAft>
                <a:spcPts val="0"/>
              </a:spcAft>
              <a:buSzPts val="1320"/>
              <a:buChar char="■"/>
            </a:pPr>
            <a:r>
              <a:rPr lang="en-US" sz="2400" b="1" dirty="0"/>
              <a:t>Sun MOVES among the stars, about 1 </a:t>
            </a:r>
            <a:r>
              <a:rPr lang="en-US" sz="2400" b="1" dirty="0" err="1"/>
              <a:t>deg</a:t>
            </a:r>
            <a:r>
              <a:rPr lang="en-US" sz="2400" b="1" dirty="0"/>
              <a:t> to E each day</a:t>
            </a:r>
            <a:endParaRPr sz="2400" b="1" dirty="0"/>
          </a:p>
          <a:p>
            <a:pPr marL="338138" lvl="0" indent="-338138" algn="l" rtl="0">
              <a:lnSpc>
                <a:spcPct val="100000"/>
              </a:lnSpc>
              <a:spcBef>
                <a:spcPts val="550"/>
              </a:spcBef>
              <a:spcAft>
                <a:spcPts val="0"/>
              </a:spcAft>
              <a:buSzPts val="1320"/>
              <a:buChar char="■"/>
            </a:pPr>
            <a:r>
              <a:rPr lang="en-US" sz="2400" b="1" dirty="0"/>
              <a:t>Moon MOVES among stars, about 13 </a:t>
            </a:r>
            <a:r>
              <a:rPr lang="en-US" sz="2400" b="1" dirty="0" err="1"/>
              <a:t>deg</a:t>
            </a:r>
            <a:r>
              <a:rPr lang="en-US" sz="2400" b="1" dirty="0"/>
              <a:t> to E each day</a:t>
            </a:r>
          </a:p>
          <a:p>
            <a:pPr marL="338138" lvl="0" indent="-338138" algn="l" rtl="0">
              <a:lnSpc>
                <a:spcPct val="100000"/>
              </a:lnSpc>
              <a:spcBef>
                <a:spcPts val="550"/>
              </a:spcBef>
              <a:spcAft>
                <a:spcPts val="0"/>
              </a:spcAft>
              <a:buSzPts val="1320"/>
              <a:buChar char="■"/>
            </a:pPr>
            <a:endParaRPr sz="2400" b="1" dirty="0"/>
          </a:p>
          <a:p>
            <a:pPr marL="338138" lvl="0" indent="-338138" algn="l" rtl="0">
              <a:lnSpc>
                <a:spcPct val="100000"/>
              </a:lnSpc>
              <a:spcBef>
                <a:spcPts val="550"/>
              </a:spcBef>
              <a:spcAft>
                <a:spcPts val="0"/>
              </a:spcAft>
              <a:buSzPts val="1320"/>
              <a:buChar char="■"/>
            </a:pPr>
            <a:r>
              <a:rPr lang="en-US" sz="2400" b="1" dirty="0">
                <a:solidFill>
                  <a:srgbClr val="C00000"/>
                </a:solidFill>
              </a:rPr>
              <a:t>Astronomers measure ANGLES</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Distances HARD to measure</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Space is **BIG** -- most figures NOT TO SCALE</a:t>
            </a:r>
            <a:endParaRPr sz="2400" b="1" dirty="0">
              <a:solidFill>
                <a:srgbClr val="C00000"/>
              </a:solidFill>
            </a:endParaRPr>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dirty="0"/>
              <a:t>Buy them </a:t>
            </a:r>
            <a:r>
              <a:rPr lang="en-US" sz="2300" b="1" u="sng" dirty="0">
                <a:solidFill>
                  <a:srgbClr val="0070C0"/>
                </a:solidFill>
              </a:rPr>
              <a:t>NOW!  </a:t>
            </a:r>
            <a:endParaRPr dirty="0"/>
          </a:p>
          <a:p>
            <a:pPr marL="738188" lvl="1" indent="-280988" algn="l" rtl="0">
              <a:lnSpc>
                <a:spcPct val="100000"/>
              </a:lnSpc>
              <a:spcBef>
                <a:spcPts val="500"/>
              </a:spcBef>
              <a:spcAft>
                <a:spcPts val="0"/>
              </a:spcAft>
              <a:buSzPts val="1265"/>
              <a:buChar char="■"/>
            </a:pPr>
            <a:r>
              <a:rPr lang="en-US" sz="2300" dirty="0"/>
              <a:t>Total eclipse </a:t>
            </a:r>
            <a:r>
              <a:rPr lang="en-US" sz="2300" b="1" dirty="0"/>
              <a:t>Apr 8, 2024</a:t>
            </a:r>
            <a:endParaRPr dirty="0"/>
          </a:p>
          <a:p>
            <a:pPr marL="738188" lvl="1" indent="-280988" algn="l" rtl="0">
              <a:lnSpc>
                <a:spcPct val="100000"/>
              </a:lnSpc>
              <a:spcBef>
                <a:spcPts val="500"/>
              </a:spcBef>
              <a:spcAft>
                <a:spcPts val="0"/>
              </a:spcAft>
              <a:buSzPts val="1265"/>
              <a:buChar char="■"/>
            </a:pPr>
            <a:r>
              <a:rPr lang="en-US" sz="2300" dirty="0"/>
              <a:t>Prices will RISE FAST, availability may decrease!</a:t>
            </a:r>
            <a:endParaRPr dirty="0"/>
          </a:p>
          <a:p>
            <a:pPr marL="738188" lvl="1" indent="-280988" algn="l" rtl="0">
              <a:lnSpc>
                <a:spcPct val="100000"/>
              </a:lnSpc>
              <a:spcBef>
                <a:spcPts val="500"/>
              </a:spcBef>
              <a:spcAft>
                <a:spcPts val="0"/>
              </a:spcAft>
              <a:buSzPts val="1265"/>
              <a:buChar char="■"/>
            </a:pPr>
            <a:r>
              <a:rPr lang="en-US" sz="2300" dirty="0"/>
              <a:t>To be safe, use eclipse glasses &lt;3-4 years old.</a:t>
            </a:r>
            <a:endParaRPr dirty="0"/>
          </a:p>
          <a:p>
            <a:pPr marL="338138" lvl="0" indent="-338138" algn="l" rtl="0">
              <a:lnSpc>
                <a:spcPct val="100000"/>
              </a:lnSpc>
              <a:spcBef>
                <a:spcPts val="550"/>
              </a:spcBef>
              <a:spcAft>
                <a:spcPts val="0"/>
              </a:spcAft>
              <a:buSzPts val="1380"/>
              <a:buChar char="■"/>
            </a:pPr>
            <a:r>
              <a:rPr lang="en-US" sz="2300" b="1" u="sng" dirty="0">
                <a:solidFill>
                  <a:srgbClr val="0070C0"/>
                </a:solidFill>
              </a:rPr>
              <a:t>SHEETS</a:t>
            </a:r>
            <a:r>
              <a:rPr lang="en-US" sz="2300" b="1" dirty="0">
                <a:solidFill>
                  <a:srgbClr val="0070C0"/>
                </a:solidFill>
              </a:rPr>
              <a:t>: </a:t>
            </a:r>
            <a:r>
              <a:rPr lang="en-US" sz="2300" dirty="0"/>
              <a:t>Order sheets of mylar filters (for cameras, binoculars) </a:t>
            </a:r>
          </a:p>
          <a:p>
            <a:pPr marL="795338" lvl="1" indent="-338138">
              <a:lnSpc>
                <a:spcPct val="100000"/>
              </a:lnSpc>
              <a:spcBef>
                <a:spcPts val="550"/>
              </a:spcBef>
              <a:buSzPts val="1380"/>
            </a:pPr>
            <a:r>
              <a:rPr lang="en-US" sz="2100" dirty="0"/>
              <a:t>Club together with classmates as you like</a:t>
            </a:r>
            <a:endParaRPr dirty="0"/>
          </a:p>
          <a:p>
            <a:pPr marL="738188" lvl="1" indent="-280988" algn="l" rtl="0">
              <a:lnSpc>
                <a:spcPct val="100000"/>
              </a:lnSpc>
              <a:spcBef>
                <a:spcPts val="500"/>
              </a:spcBef>
              <a:spcAft>
                <a:spcPts val="0"/>
              </a:spcAft>
              <a:buSzPts val="1265"/>
              <a:buChar char="■"/>
            </a:pPr>
            <a:r>
              <a:rPr lang="en-US" sz="2300" dirty="0"/>
              <a:t>Also recommend </a:t>
            </a:r>
            <a:r>
              <a:rPr lang="en-US" sz="2300" u="sng" dirty="0">
                <a:solidFill>
                  <a:srgbClr val="0070C0"/>
                </a:solidFill>
                <a:hlinkClick r:id="rId3">
                  <a:extLst>
                    <a:ext uri="{A12FA001-AC4F-418D-AE19-62706E023703}">
                      <ahyp:hlinkClr xmlns:ahyp="http://schemas.microsoft.com/office/drawing/2018/hyperlinkcolor" val="tx"/>
                    </a:ext>
                  </a:extLst>
                </a:hlinkClick>
              </a:rPr>
              <a:t>Seymour Solar</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See also </a:t>
            </a:r>
            <a:r>
              <a:rPr lang="en-US" sz="2300" u="sng" dirty="0">
                <a:solidFill>
                  <a:srgbClr val="0070C0"/>
                </a:solidFill>
                <a:hlinkClick r:id="rId4">
                  <a:extLst>
                    <a:ext uri="{A12FA001-AC4F-418D-AE19-62706E023703}">
                      <ahyp:hlinkClr xmlns:ahyp="http://schemas.microsoft.com/office/drawing/2018/hyperlinkcolor" val="tx"/>
                    </a:ext>
                  </a:extLst>
                </a:hlinkClick>
              </a:rPr>
              <a:t>Am. Astron. Soc. (AAS) site</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or </a:t>
            </a:r>
            <a:r>
              <a:rPr lang="en-US" sz="2300" u="sng" dirty="0">
                <a:solidFill>
                  <a:srgbClr val="0070C0"/>
                </a:solidFill>
                <a:hlinkClick r:id="rId5">
                  <a:extLst>
                    <a:ext uri="{A12FA001-AC4F-418D-AE19-62706E023703}">
                      <ahyp:hlinkClr xmlns:ahyp="http://schemas.microsoft.com/office/drawing/2018/hyperlinkcolor" val="tx"/>
                    </a:ext>
                  </a:extLst>
                </a:hlinkClick>
              </a:rPr>
              <a:t>Daystar Filters</a:t>
            </a:r>
            <a:endParaRPr sz="2300" dirty="0">
              <a:solidFill>
                <a:srgbClr val="0070C0"/>
              </a:solidFill>
            </a:endParaRPr>
          </a:p>
          <a:p>
            <a:pPr marL="338138" lvl="0" indent="-338138" algn="l" rtl="0">
              <a:lnSpc>
                <a:spcPct val="100000"/>
              </a:lnSpc>
              <a:spcBef>
                <a:spcPts val="550"/>
              </a:spcBef>
              <a:spcAft>
                <a:spcPts val="0"/>
              </a:spcAft>
              <a:buSzPts val="1380"/>
              <a:buChar char="■"/>
            </a:pPr>
            <a:r>
              <a:rPr lang="en-US" sz="2300" b="1" u="sng" dirty="0">
                <a:solidFill>
                  <a:srgbClr val="0070C0"/>
                </a:solidFill>
              </a:rPr>
              <a:t>GLASSES</a:t>
            </a:r>
            <a:r>
              <a:rPr lang="en-US" sz="2300" b="1" dirty="0">
                <a:solidFill>
                  <a:srgbClr val="0070C0"/>
                </a:solidFill>
              </a:rPr>
              <a:t>: </a:t>
            </a:r>
            <a:r>
              <a:rPr lang="en-US" sz="2300" dirty="0" err="1"/>
              <a:t>Soc</a:t>
            </a:r>
            <a:r>
              <a:rPr lang="en-US" sz="2300" dirty="0"/>
              <a:t> of Physics Students planning to bulk order at least 500</a:t>
            </a:r>
            <a:endParaRPr dirty="0"/>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783770"/>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Videos of Past Eclipses</a:t>
            </a:r>
            <a:endParaRPr dirty="0"/>
          </a:p>
        </p:txBody>
      </p:sp>
      <p:sp>
        <p:nvSpPr>
          <p:cNvPr id="210" name="Google Shape;210;p5"/>
          <p:cNvSpPr txBox="1">
            <a:spLocks noGrp="1"/>
          </p:cNvSpPr>
          <p:nvPr>
            <p:ph type="body" idx="1"/>
          </p:nvPr>
        </p:nvSpPr>
        <p:spPr>
          <a:xfrm>
            <a:off x="1" y="783771"/>
            <a:ext cx="9144000" cy="5943599"/>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Your thoughts on the 2017 Eclipse (discussion)</a:t>
            </a:r>
            <a:endParaRPr sz="2800" b="1" dirty="0"/>
          </a:p>
          <a:p>
            <a:pPr marL="338138" lvl="0" indent="-338138" algn="l" rtl="0">
              <a:lnSpc>
                <a:spcPct val="138000"/>
              </a:lnSpc>
              <a:spcBef>
                <a:spcPts val="550"/>
              </a:spcBef>
              <a:spcAft>
                <a:spcPts val="0"/>
              </a:spcAft>
              <a:buSzPts val="1320"/>
              <a:buChar char="■"/>
            </a:pPr>
            <a:r>
              <a:rPr lang="en-US" sz="2800" b="1" dirty="0"/>
              <a:t>Aug 31, 1932 (30”), </a:t>
            </a:r>
            <a:r>
              <a:rPr lang="en-US" sz="2800" b="1" u="sng" dirty="0">
                <a:solidFill>
                  <a:srgbClr val="0070C0"/>
                </a:solidFill>
                <a:hlinkClick r:id="rId3">
                  <a:extLst>
                    <a:ext uri="{A12FA001-AC4F-418D-AE19-62706E023703}">
                      <ahyp:hlinkClr xmlns:ahyp="http://schemas.microsoft.com/office/drawing/2018/hyperlinkcolor" val="tx"/>
                    </a:ext>
                  </a:extLst>
                </a:hlinkClick>
              </a:rPr>
              <a:t>New England</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Jul 20, 1963 (1’), </a:t>
            </a:r>
            <a:r>
              <a:rPr lang="en-US" sz="2800" b="1" u="sng" dirty="0">
                <a:solidFill>
                  <a:srgbClr val="0070C0"/>
                </a:solidFill>
                <a:hlinkClick r:id="rId4">
                  <a:extLst>
                    <a:ext uri="{A12FA001-AC4F-418D-AE19-62706E023703}">
                      <ahyp:hlinkClr xmlns:ahyp="http://schemas.microsoft.com/office/drawing/2018/hyperlinkcolor" val="tx"/>
                    </a:ext>
                  </a:extLst>
                </a:hlinkClick>
              </a:rPr>
              <a:t>high above Manitoba</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Feb 26, 1979 (2’), </a:t>
            </a:r>
            <a:r>
              <a:rPr lang="en-US" sz="2800" b="1" u="sng" dirty="0">
                <a:solidFill>
                  <a:srgbClr val="0070C0"/>
                </a:solidFill>
                <a:hlinkClick r:id="rId5">
                  <a:extLst>
                    <a:ext uri="{A12FA001-AC4F-418D-AE19-62706E023703}">
                      <ahyp:hlinkClr xmlns:ahyp="http://schemas.microsoft.com/office/drawing/2018/hyperlinkcolor" val="tx"/>
                    </a:ext>
                  </a:extLst>
                </a:hlinkClick>
              </a:rPr>
              <a:t>Brandon MB</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(0.7’), </a:t>
            </a:r>
            <a:r>
              <a:rPr lang="en-US" sz="2800" b="1" dirty="0">
                <a:solidFill>
                  <a:srgbClr val="0070C0"/>
                </a:solidFill>
                <a:hlinkClick r:id="rId6">
                  <a:extLst>
                    <a:ext uri="{A12FA001-AC4F-418D-AE19-62706E023703}">
                      <ahyp:hlinkClr xmlns:ahyp="http://schemas.microsoft.com/office/drawing/2018/hyperlinkcolor" val="tx"/>
                    </a:ext>
                  </a:extLst>
                </a:hlinkClick>
              </a:rPr>
              <a:t>Columbia SC</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(1’), </a:t>
            </a:r>
            <a:r>
              <a:rPr lang="en-US" sz="2800" b="1" dirty="0">
                <a:solidFill>
                  <a:srgbClr val="0070C0"/>
                </a:solidFill>
                <a:hlinkClick r:id="rId7">
                  <a:extLst>
                    <a:ext uri="{A12FA001-AC4F-418D-AE19-62706E023703}">
                      <ahyp:hlinkClr xmlns:ahyp="http://schemas.microsoft.com/office/drawing/2018/hyperlinkcolor" val="tx"/>
                    </a:ext>
                  </a:extLst>
                </a:hlinkClick>
              </a:rPr>
              <a:t>Carbondale IL</a:t>
            </a:r>
            <a:endParaRPr lang="en-US" sz="2800" b="1" dirty="0">
              <a:solidFill>
                <a:srgbClr val="0070C0"/>
              </a:solidFill>
            </a:endParaRPr>
          </a:p>
          <a:p>
            <a:pPr marL="0" lvl="0" indent="0" algn="l" rtl="0">
              <a:lnSpc>
                <a:spcPct val="138000"/>
              </a:lnSpc>
              <a:spcBef>
                <a:spcPts val="550"/>
              </a:spcBef>
              <a:spcAft>
                <a:spcPts val="0"/>
              </a:spcAft>
              <a:buSzPts val="1320"/>
              <a:buNone/>
            </a:pPr>
            <a:endParaRPr dirty="0"/>
          </a:p>
        </p:txBody>
      </p:sp>
      <p:sp>
        <p:nvSpPr>
          <p:cNvPr id="211" name="Google Shape;211;p5"/>
          <p:cNvSpPr txBox="1"/>
          <p:nvPr/>
        </p:nvSpPr>
        <p:spPr>
          <a:xfrm>
            <a:off x="141515" y="1"/>
            <a:ext cx="1948543"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012371"/>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  How Eclipses Happen</a:t>
            </a:r>
            <a:endParaRPr dirty="0"/>
          </a:p>
        </p:txBody>
      </p:sp>
      <p:sp>
        <p:nvSpPr>
          <p:cNvPr id="217" name="Google Shape;217;p6"/>
          <p:cNvSpPr txBox="1">
            <a:spLocks noGrp="1"/>
          </p:cNvSpPr>
          <p:nvPr>
            <p:ph type="body" idx="1"/>
          </p:nvPr>
        </p:nvSpPr>
        <p:spPr>
          <a:xfrm>
            <a:off x="103415" y="1012368"/>
            <a:ext cx="9040585" cy="5845631"/>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920"/>
              <a:buChar char="■"/>
            </a:pPr>
            <a:r>
              <a:rPr lang="en-US" sz="3200" b="1" u="sng" dirty="0"/>
              <a:t>It’s All Perspective!  Motions:</a:t>
            </a:r>
            <a:endParaRPr dirty="0"/>
          </a:p>
          <a:p>
            <a:pPr marL="738188" lvl="1" indent="-280988" algn="l" rtl="0">
              <a:lnSpc>
                <a:spcPct val="100000"/>
              </a:lnSpc>
              <a:spcBef>
                <a:spcPts val="500"/>
              </a:spcBef>
              <a:spcAft>
                <a:spcPts val="0"/>
              </a:spcAft>
              <a:buSzPts val="1650"/>
              <a:buChar char="■"/>
            </a:pPr>
            <a:r>
              <a:rPr lang="en-US" sz="3000" b="1" dirty="0">
                <a:solidFill>
                  <a:srgbClr val="0070C0"/>
                </a:solidFill>
              </a:rPr>
              <a:t>I. Daily, Earth:  Rotation</a:t>
            </a:r>
          </a:p>
          <a:p>
            <a:pPr marL="1195388" lvl="2" indent="-280988">
              <a:lnSpc>
                <a:spcPct val="100000"/>
              </a:lnSpc>
              <a:spcBef>
                <a:spcPts val="500"/>
              </a:spcBef>
              <a:buSzPts val="1650"/>
            </a:pPr>
            <a:r>
              <a:rPr lang="en-US" sz="2800" i="1" u="sng" dirty="0"/>
              <a:t>Sun</a:t>
            </a:r>
            <a:r>
              <a:rPr lang="en-US" sz="2800" i="1" dirty="0"/>
              <a:t> rises in east, sets in west in </a:t>
            </a:r>
            <a:r>
              <a:rPr lang="en-US" sz="2800" b="1" i="1" dirty="0"/>
              <a:t>24 hours</a:t>
            </a:r>
          </a:p>
          <a:p>
            <a:pPr marL="738188" lvl="1" indent="-280988" algn="l" rtl="0">
              <a:lnSpc>
                <a:spcPct val="100000"/>
              </a:lnSpc>
              <a:spcBef>
                <a:spcPts val="500"/>
              </a:spcBef>
              <a:spcAft>
                <a:spcPts val="0"/>
              </a:spcAft>
              <a:buSzPts val="1650"/>
              <a:buChar char="■"/>
            </a:pPr>
            <a:r>
              <a:rPr lang="en-US" sz="3000" b="1" dirty="0">
                <a:solidFill>
                  <a:srgbClr val="FF0000"/>
                </a:solidFill>
              </a:rPr>
              <a:t>II. Monthly, Moon: Phases</a:t>
            </a:r>
          </a:p>
          <a:p>
            <a:pPr marL="1195388" lvl="2" indent="-280988">
              <a:lnSpc>
                <a:spcPct val="100000"/>
              </a:lnSpc>
              <a:spcBef>
                <a:spcPts val="500"/>
              </a:spcBef>
              <a:buSzPts val="1650"/>
            </a:pPr>
            <a:r>
              <a:rPr lang="en-US" sz="2800" i="1" u="sng" dirty="0"/>
              <a:t>Moon</a:t>
            </a:r>
            <a:r>
              <a:rPr lang="en-US" sz="2800" i="1" dirty="0"/>
              <a:t> goes through constellations in </a:t>
            </a:r>
            <a:r>
              <a:rPr lang="en-US" sz="2800" b="1" i="1" dirty="0"/>
              <a:t>29 days</a:t>
            </a:r>
          </a:p>
          <a:p>
            <a:pPr marL="738188" lvl="1" indent="-280988" algn="l" rtl="0">
              <a:lnSpc>
                <a:spcPct val="100000"/>
              </a:lnSpc>
              <a:spcBef>
                <a:spcPts val="500"/>
              </a:spcBef>
              <a:spcAft>
                <a:spcPts val="0"/>
              </a:spcAft>
              <a:buSzPts val="1650"/>
              <a:buChar char="■"/>
            </a:pPr>
            <a:r>
              <a:rPr lang="en-US" sz="3000" b="1" dirty="0">
                <a:solidFill>
                  <a:srgbClr val="7030A0"/>
                </a:solidFill>
              </a:rPr>
              <a:t>III. Annual, Earth:  Revolution</a:t>
            </a:r>
          </a:p>
          <a:p>
            <a:pPr marL="1195388" lvl="2" indent="-280988">
              <a:lnSpc>
                <a:spcPct val="100000"/>
              </a:lnSpc>
              <a:spcBef>
                <a:spcPts val="500"/>
              </a:spcBef>
              <a:buSzPts val="1650"/>
            </a:pPr>
            <a:r>
              <a:rPr lang="en-US" sz="2800" i="1" u="sng" dirty="0"/>
              <a:t>Sun</a:t>
            </a:r>
            <a:r>
              <a:rPr lang="en-US" sz="2800" i="1" dirty="0"/>
              <a:t> goes through constellations in </a:t>
            </a:r>
            <a:r>
              <a:rPr lang="en-US" sz="2800" b="1" i="1" dirty="0"/>
              <a:t>365 days</a:t>
            </a:r>
          </a:p>
          <a:p>
            <a:pPr marL="1195388" lvl="2" indent="-280988">
              <a:lnSpc>
                <a:spcPct val="100000"/>
              </a:lnSpc>
              <a:spcBef>
                <a:spcPts val="500"/>
              </a:spcBef>
              <a:buSzPts val="1650"/>
            </a:pPr>
            <a:r>
              <a:rPr lang="en-US" sz="2800" i="1" u="sng" dirty="0"/>
              <a:t>Sun</a:t>
            </a:r>
            <a:r>
              <a:rPr lang="en-US" sz="2800" i="1" dirty="0"/>
              <a:t> ALSO moves </a:t>
            </a:r>
            <a:r>
              <a:rPr lang="en-US" sz="2800" i="1" u="sng" dirty="0"/>
              <a:t>north and south</a:t>
            </a:r>
            <a:r>
              <a:rPr lang="en-US" sz="2800" i="1" dirty="0"/>
              <a:t> in sky</a:t>
            </a:r>
          </a:p>
          <a:p>
            <a:pPr marL="1195388" lvl="2" indent="-280988">
              <a:lnSpc>
                <a:spcPct val="100000"/>
              </a:lnSpc>
              <a:spcBef>
                <a:spcPts val="500"/>
              </a:spcBef>
              <a:buSzPts val="1650"/>
            </a:pPr>
            <a:endParaRPr sz="1800" b="1" i="1" dirty="0"/>
          </a:p>
          <a:p>
            <a:pPr marL="280988" indent="-280988">
              <a:lnSpc>
                <a:spcPct val="100000"/>
              </a:lnSpc>
              <a:spcBef>
                <a:spcPts val="500"/>
              </a:spcBef>
              <a:buSzPts val="1650"/>
            </a:pPr>
            <a:r>
              <a:rPr lang="en-US" sz="3200" b="1" dirty="0"/>
              <a:t>Angles and Distances</a:t>
            </a:r>
            <a:endParaRPr b="1" dirty="0"/>
          </a:p>
          <a:p>
            <a:pPr marL="280988" indent="-280988">
              <a:lnSpc>
                <a:spcPct val="100000"/>
              </a:lnSpc>
              <a:spcBef>
                <a:spcPts val="500"/>
              </a:spcBef>
              <a:buSzPts val="1650"/>
            </a:pPr>
            <a:r>
              <a:rPr lang="en-US" sz="3200" b="1" dirty="0"/>
              <a:t>Astronomy Scales</a:t>
            </a:r>
            <a:endParaRPr b="1" dirty="0"/>
          </a:p>
          <a:p>
            <a:pPr marL="738188" lvl="1" indent="-176212" algn="l" rtl="0">
              <a:lnSpc>
                <a:spcPct val="138000"/>
              </a:lnSpc>
              <a:spcBef>
                <a:spcPts val="500"/>
              </a:spcBef>
              <a:spcAft>
                <a:spcPts val="0"/>
              </a:spcAft>
              <a:buSzPts val="1650"/>
              <a:buNone/>
            </a:pPr>
            <a:endParaRPr sz="3000" dirty="0"/>
          </a:p>
        </p:txBody>
      </p:sp>
      <p:sp>
        <p:nvSpPr>
          <p:cNvPr id="218" name="Google Shape;218;p6"/>
          <p:cNvSpPr txBox="1"/>
          <p:nvPr/>
        </p:nvSpPr>
        <p:spPr>
          <a:xfrm>
            <a:off x="103415" y="24464"/>
            <a:ext cx="4109356"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DAILY Motion</a:t>
            </a:r>
            <a:endParaRPr dirty="0"/>
          </a:p>
        </p:txBody>
      </p:sp>
      <p:sp>
        <p:nvSpPr>
          <p:cNvPr id="224" name="Google Shape;224;p7"/>
          <p:cNvSpPr txBox="1">
            <a:spLocks noGrp="1"/>
          </p:cNvSpPr>
          <p:nvPr>
            <p:ph type="body" idx="1"/>
          </p:nvPr>
        </p:nvSpPr>
        <p:spPr>
          <a:xfrm>
            <a:off x="1" y="1696350"/>
            <a:ext cx="7021286" cy="516165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Earth rotates on its axis from WEST to EAST once per day (clockwise viewed from north), so stars, the sun, moon and planets appear to RISE IN THE EAST and SET IN THE WEST ”reflex motion”.  WE are spinning fast compared to any motion they have.    </a:t>
            </a:r>
            <a:r>
              <a:rPr lang="en-US" sz="2800" b="1" u="sng" dirty="0">
                <a:solidFill>
                  <a:srgbClr val="0070C0"/>
                </a:solidFill>
                <a:hlinkClick r:id="rId3">
                  <a:extLst>
                    <a:ext uri="{A12FA001-AC4F-418D-AE19-62706E023703}">
                      <ahyp:hlinkClr xmlns:ahyp="http://schemas.microsoft.com/office/drawing/2018/hyperlinkcolor" val="tx"/>
                    </a:ext>
                  </a:extLst>
                </a:hlinkClick>
              </a:rPr>
              <a:t>1’ video</a:t>
            </a:r>
            <a:r>
              <a:rPr lang="en-US" sz="2800" b="1" dirty="0"/>
              <a:t> link</a:t>
            </a:r>
            <a:endParaRPr sz="2800" b="1"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3C2A620B-2282-E04F-8B10-42A6C4284B58}"/>
              </a:ext>
            </a:extLst>
          </p:cNvPr>
          <p:cNvPicPr>
            <a:picLocks noChangeAspect="1"/>
          </p:cNvPicPr>
          <p:nvPr/>
        </p:nvPicPr>
        <p:blipFill>
          <a:blip r:embed="rId4"/>
          <a:stretch>
            <a:fillRect/>
          </a:stretch>
        </p:blipFill>
        <p:spPr>
          <a:xfrm>
            <a:off x="6800649" y="2534252"/>
            <a:ext cx="2343351" cy="1716895"/>
          </a:xfrm>
          <a:prstGeom prst="rect">
            <a:avLst/>
          </a:prstGeom>
        </p:spPr>
      </p:pic>
      <p:sp>
        <p:nvSpPr>
          <p:cNvPr id="4" name="TextBox 3">
            <a:extLst>
              <a:ext uri="{FF2B5EF4-FFF2-40B4-BE49-F238E27FC236}">
                <a16:creationId xmlns:a16="http://schemas.microsoft.com/office/drawing/2014/main" id="{A61BF0FF-B77F-174E-A6D5-796E60EDA4FF}"/>
              </a:ext>
            </a:extLst>
          </p:cNvPr>
          <p:cNvSpPr txBox="1"/>
          <p:nvPr/>
        </p:nvSpPr>
        <p:spPr>
          <a:xfrm>
            <a:off x="7004957" y="4506686"/>
            <a:ext cx="1974043" cy="307777"/>
          </a:xfrm>
          <a:prstGeom prst="rect">
            <a:avLst/>
          </a:prstGeom>
          <a:solidFill>
            <a:srgbClr val="FFC000"/>
          </a:solidFill>
        </p:spPr>
        <p:txBody>
          <a:bodyPr wrap="square" rtlCol="0">
            <a:spAutoFit/>
          </a:bodyPr>
          <a:lstStyle/>
          <a:p>
            <a:r>
              <a:rPr lang="en-US" b="1" dirty="0"/>
              <a:t>Image source </a:t>
            </a:r>
            <a:r>
              <a:rPr lang="en-US" b="1" dirty="0">
                <a:hlinkClick r:id="rId5"/>
              </a:rPr>
              <a:t>LINK</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ANNUAL Motion</a:t>
            </a:r>
            <a:endParaRPr dirty="0"/>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Similarly, Earth orbits the sun (counterclockwise viewed from north) also going from WEST to EAST once per YEAR, so </a:t>
            </a:r>
            <a:r>
              <a:rPr lang="en-US" u="sng" dirty="0"/>
              <a:t>stars in the sky appear to MOVE SLOWLY TO THE WEST</a:t>
            </a:r>
            <a:r>
              <a:rPr lang="en-US" dirty="0"/>
              <a:t> </a:t>
            </a:r>
            <a:r>
              <a:rPr lang="en-US" b="1" i="1" dirty="0"/>
              <a:t>rel. to Sun.  </a:t>
            </a:r>
            <a:endParaRPr dirty="0"/>
          </a:p>
          <a:p>
            <a:pPr marL="738188" lvl="1" indent="-280988" algn="l" rtl="0">
              <a:lnSpc>
                <a:spcPct val="138000"/>
              </a:lnSpc>
              <a:spcBef>
                <a:spcPts val="500"/>
              </a:spcBef>
              <a:spcAft>
                <a:spcPts val="0"/>
              </a:spcAft>
              <a:buSzPts val="1100"/>
              <a:buChar char="■"/>
            </a:pPr>
            <a:r>
              <a:rPr lang="en-US" u="sng" dirty="0">
                <a:sym typeface="Wingdings" pitchFamily="2" charset="2"/>
              </a:rPr>
              <a:t></a:t>
            </a:r>
            <a:r>
              <a:rPr lang="en-US" u="sng" dirty="0"/>
              <a:t> Stars rise 4 minutes early every day</a:t>
            </a:r>
            <a:r>
              <a:rPr lang="en-US" b="1" i="1" dirty="0"/>
              <a:t> relative to the Sun.        </a:t>
            </a:r>
            <a:r>
              <a:rPr lang="en-US" dirty="0"/>
              <a:t>4 minutes = 1/365</a:t>
            </a:r>
            <a:r>
              <a:rPr lang="en-US" baseline="30000" dirty="0"/>
              <a:t>th</a:t>
            </a:r>
            <a:r>
              <a:rPr lang="en-US" dirty="0"/>
              <a:t> of a day.   This is </a:t>
            </a:r>
            <a:r>
              <a:rPr lang="en-US" u="sng" dirty="0"/>
              <a:t>2 </a:t>
            </a:r>
            <a:r>
              <a:rPr lang="en-US" u="sng" dirty="0" err="1"/>
              <a:t>hrs</a:t>
            </a:r>
            <a:r>
              <a:rPr lang="en-US" u="sng" dirty="0"/>
              <a:t> earlier each month</a:t>
            </a:r>
            <a:r>
              <a:rPr lang="en-US" dirty="0"/>
              <a:t>.</a:t>
            </a:r>
            <a:endParaRPr dirty="0"/>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SUMMARY: Earth has two motions:</a:t>
            </a:r>
            <a:endParaRPr dirty="0"/>
          </a:p>
          <a:p>
            <a:pPr marL="738188" lvl="1" indent="-280988" algn="l" rtl="0">
              <a:lnSpc>
                <a:spcPct val="100000"/>
              </a:lnSpc>
              <a:spcBef>
                <a:spcPts val="500"/>
              </a:spcBef>
              <a:spcAft>
                <a:spcPts val="0"/>
              </a:spcAft>
              <a:buSzPts val="1100"/>
              <a:buChar char="■"/>
            </a:pPr>
            <a:r>
              <a:rPr lang="en-US" dirty="0"/>
              <a:t>(a) rotation on axis (spins once per day = FAST)</a:t>
            </a:r>
            <a:endParaRPr dirty="0"/>
          </a:p>
          <a:p>
            <a:pPr marL="738188" lvl="1" indent="-280988" algn="l" rtl="0">
              <a:lnSpc>
                <a:spcPct val="100000"/>
              </a:lnSpc>
              <a:spcBef>
                <a:spcPts val="500"/>
              </a:spcBef>
              <a:spcAft>
                <a:spcPts val="0"/>
              </a:spcAft>
              <a:buSzPts val="1100"/>
              <a:buChar char="■"/>
            </a:pPr>
            <a:r>
              <a:rPr lang="en-US" dirty="0"/>
              <a:t>(b) revolution around sun (1 orbit per year = SLOW)</a:t>
            </a:r>
            <a:endParaRPr dirty="0"/>
          </a:p>
          <a:p>
            <a:pPr marL="738188" lvl="1" indent="-280988" algn="l" rtl="0">
              <a:lnSpc>
                <a:spcPct val="100000"/>
              </a:lnSpc>
              <a:spcBef>
                <a:spcPts val="500"/>
              </a:spcBef>
              <a:spcAft>
                <a:spcPts val="0"/>
              </a:spcAft>
              <a:buSzPts val="1100"/>
              <a:buChar char="■"/>
            </a:pPr>
            <a:r>
              <a:rPr lang="en-US" dirty="0"/>
              <a:t>These two motions are AT AN ANGLE TO EACH OTHER of 23.5 degrees, with the two motions superimposed </a:t>
            </a:r>
            <a:endParaRPr dirty="0"/>
          </a:p>
          <a:p>
            <a:pPr marL="1143000" lvl="2" indent="-228600" algn="l" rtl="0">
              <a:lnSpc>
                <a:spcPct val="100000"/>
              </a:lnSpc>
              <a:spcBef>
                <a:spcPts val="600"/>
              </a:spcBef>
              <a:spcAft>
                <a:spcPts val="0"/>
              </a:spcAft>
              <a:buSzPts val="1200"/>
              <a:buChar char="■"/>
            </a:pPr>
            <a:r>
              <a:rPr lang="en-US" dirty="0">
                <a:sym typeface="Wingdings" pitchFamily="2" charset="2"/>
              </a:rPr>
              <a:t></a:t>
            </a:r>
            <a:r>
              <a:rPr lang="en-US" dirty="0"/>
              <a:t> SEASONS</a:t>
            </a:r>
            <a:endParaRPr dirty="0"/>
          </a:p>
          <a:p>
            <a:pPr marL="1143000" lvl="2" indent="-228600" algn="l" rtl="0">
              <a:lnSpc>
                <a:spcPct val="100000"/>
              </a:lnSpc>
              <a:spcBef>
                <a:spcPts val="600"/>
              </a:spcBef>
              <a:spcAft>
                <a:spcPts val="0"/>
              </a:spcAft>
              <a:buSzPts val="1200"/>
              <a:buChar char="■"/>
            </a:pPr>
            <a:r>
              <a:rPr lang="en-US" dirty="0">
                <a:solidFill>
                  <a:srgbClr val="7030A0"/>
                </a:solidFill>
                <a:sym typeface="Wingdings" pitchFamily="2" charset="2"/>
              </a:rPr>
              <a:t></a:t>
            </a:r>
            <a:r>
              <a:rPr lang="en-US" dirty="0">
                <a:solidFill>
                  <a:srgbClr val="7030A0"/>
                </a:solidFill>
              </a:rPr>
              <a:t> Sun appears to </a:t>
            </a:r>
            <a:r>
              <a:rPr lang="en-US" i="1" u="sng" dirty="0">
                <a:solidFill>
                  <a:srgbClr val="7030A0"/>
                </a:solidFill>
              </a:rPr>
              <a:t>move slowly N and S on sky over year, also slowly to East</a:t>
            </a:r>
            <a:r>
              <a:rPr lang="en-US" i="1" dirty="0">
                <a:solidFill>
                  <a:srgbClr val="7030A0"/>
                </a:solidFill>
              </a:rPr>
              <a:t>, </a:t>
            </a:r>
            <a:r>
              <a:rPr lang="en-US" b="1" i="1" dirty="0">
                <a:solidFill>
                  <a:srgbClr val="7030A0"/>
                </a:solidFill>
              </a:rPr>
              <a:t>relative to the stars</a:t>
            </a:r>
            <a:endParaRPr b="1" i="1" dirty="0">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2141</Words>
  <Application>Microsoft Macintosh PowerPoint</Application>
  <PresentationFormat>On-screen Show (4:3)</PresentationFormat>
  <Paragraphs>261</Paragraphs>
  <Slides>29</Slides>
  <Notes>29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Wingdings</vt:lpstr>
      <vt:lpstr>Tahoma</vt:lpstr>
      <vt:lpstr>Noto Sans Symbols</vt:lpstr>
      <vt:lpstr>Times New Roman</vt:lpstr>
      <vt:lpstr>Office Theme</vt:lpstr>
      <vt:lpstr>1_Office Theme</vt:lpstr>
      <vt:lpstr>Astronomy 195:  The Great North American Eclipse of 2024</vt:lpstr>
      <vt:lpstr>The Apr 8, 2024 Total Solar Eclipse</vt:lpstr>
      <vt:lpstr>Buy Eclipse Glasses/Filters</vt:lpstr>
      <vt:lpstr>Class Introductions</vt:lpstr>
      <vt:lpstr>Videos of Past Eclipses</vt:lpstr>
      <vt:lpstr>Summary:  How Eclipses Happen</vt:lpstr>
      <vt:lpstr>Star, Sun, Moon, Planet Motions DAILY Motion</vt:lpstr>
      <vt:lpstr>Star, Sun, Moon, Planet Motions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126</cp:revision>
  <cp:lastPrinted>2024-01-18T23:15:20Z</cp:lastPrinted>
  <dcterms:created xsi:type="dcterms:W3CDTF">2020-08-16T15:42:14Z</dcterms:created>
  <dcterms:modified xsi:type="dcterms:W3CDTF">2024-02-18T06:38:15Z</dcterms:modified>
</cp:coreProperties>
</file>